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39" d="100"/>
          <a:sy n="39" d="100"/>
        </p:scale>
        <p:origin x="-85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EFDE064C-8BBA-43BF-A6CA-C87A148DFB49}" type="datetimeFigureOut">
              <a:rPr lang="en-US" smtClean="0"/>
              <a:t>1/28/2008</a:t>
            </a:fld>
            <a:endParaRPr lang="en-US"/>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F0753D7F-4E8E-452C-BA58-5119A366A8CF}"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FDE064C-8BBA-43BF-A6CA-C87A148DFB49}" type="datetimeFigureOut">
              <a:rPr lang="en-US" smtClean="0"/>
              <a:t>1/28/2008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0753D7F-4E8E-452C-BA58-5119A366A8CF}"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EFDE064C-8BBA-43BF-A6CA-C87A148DFB49}" type="datetimeFigureOut">
              <a:rPr lang="en-US" smtClean="0"/>
              <a:t>1/28/2008</a:t>
            </a:fld>
            <a:endParaRPr lang="en-US"/>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F0753D7F-4E8E-452C-BA58-5119A366A8CF}"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FDE064C-8BBA-43BF-A6CA-C87A148DFB49}" type="datetimeFigureOut">
              <a:rPr lang="en-US" smtClean="0"/>
              <a:t>1/28/2008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0753D7F-4E8E-452C-BA58-5119A366A8CF}"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EFDE064C-8BBA-43BF-A6CA-C87A148DFB49}" type="datetimeFigureOut">
              <a:rPr lang="en-US" smtClean="0"/>
              <a:t>1/28/2008</a:t>
            </a:fld>
            <a:endParaRPr lang="en-US"/>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a:p>
        </p:txBody>
      </p:sp>
      <p:sp>
        <p:nvSpPr>
          <p:cNvPr id="6" name="Slide Number Placeholder 5"/>
          <p:cNvSpPr>
            <a:spLocks noGrp="1"/>
          </p:cNvSpPr>
          <p:nvPr>
            <p:ph type="sldNum" sz="quarter" idx="12"/>
          </p:nvPr>
        </p:nvSpPr>
        <p:spPr>
          <a:xfrm>
            <a:off x="6733952" y="6555112"/>
            <a:ext cx="588336" cy="228600"/>
          </a:xfrm>
        </p:spPr>
        <p:txBody>
          <a:bodyPr/>
          <a:lstStyle>
            <a:extLst/>
          </a:lstStyle>
          <a:p>
            <a:fld id="{F0753D7F-4E8E-452C-BA58-5119A366A8CF}"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EFDE064C-8BBA-43BF-A6CA-C87A148DFB49}" type="datetimeFigureOut">
              <a:rPr lang="en-US" smtClean="0"/>
              <a:t>1/28/2008</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F0753D7F-4E8E-452C-BA58-5119A366A8CF}"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EFDE064C-8BBA-43BF-A6CA-C87A148DFB49}" type="datetimeFigureOut">
              <a:rPr lang="en-US" smtClean="0"/>
              <a:t>1/28/2008</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F0753D7F-4E8E-452C-BA58-5119A366A8CF}"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EFDE064C-8BBA-43BF-A6CA-C87A148DFB49}" type="datetimeFigureOut">
              <a:rPr lang="en-US" smtClean="0"/>
              <a:t>1/28/2008</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F0753D7F-4E8E-452C-BA58-5119A366A8CF}"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EFDE064C-8BBA-43BF-A6CA-C87A148DFB49}" type="datetimeFigureOut">
              <a:rPr lang="en-US" smtClean="0"/>
              <a:t>1/28/2008</a:t>
            </a:fld>
            <a:endParaRPr lang="en-US"/>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a:p>
        </p:txBody>
      </p:sp>
      <p:sp>
        <p:nvSpPr>
          <p:cNvPr id="4" name="Slide Number Placeholder 3"/>
          <p:cNvSpPr>
            <a:spLocks noGrp="1"/>
          </p:cNvSpPr>
          <p:nvPr>
            <p:ph type="sldNum" sz="quarter" idx="12"/>
          </p:nvPr>
        </p:nvSpPr>
        <p:spPr/>
        <p:txBody>
          <a:bodyPr/>
          <a:lstStyle>
            <a:extLst/>
          </a:lstStyle>
          <a:p>
            <a:fld id="{F0753D7F-4E8E-452C-BA58-5119A366A8CF}"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EFDE064C-8BBA-43BF-A6CA-C87A148DFB49}" type="datetimeFigureOut">
              <a:rPr lang="en-US" smtClean="0"/>
              <a:t>1/28/2008</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F0753D7F-4E8E-452C-BA58-5119A366A8CF}"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EFDE064C-8BBA-43BF-A6CA-C87A148DFB49}" type="datetimeFigureOut">
              <a:rPr lang="en-US" smtClean="0"/>
              <a:t>1/28/2008</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F0753D7F-4E8E-452C-BA58-5119A366A8CF}" type="slidenum">
              <a:rPr lang="en-US" smtClean="0"/>
              <a:t>‹#›</a:t>
            </a:fld>
            <a:endParaRPr lang="en-US"/>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EFDE064C-8BBA-43BF-A6CA-C87A148DFB49}" type="datetimeFigureOut">
              <a:rPr lang="en-US" smtClean="0"/>
              <a:t>1/28/2008</a:t>
            </a:fld>
            <a:endParaRPr lang="en-US"/>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F0753D7F-4E8E-452C-BA58-5119A366A8CF}"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pPr algn="ctr"/>
            <a:r>
              <a:rPr lang="en-US" dirty="0" smtClean="0"/>
              <a:t>Literacy for the 21</a:t>
            </a:r>
            <a:r>
              <a:rPr lang="en-US" baseline="30000" dirty="0" smtClean="0"/>
              <a:t>st</a:t>
            </a:r>
            <a:r>
              <a:rPr lang="en-US" dirty="0" smtClean="0"/>
              <a:t> Century</a:t>
            </a:r>
            <a:endParaRPr lang="en-US" dirty="0"/>
          </a:p>
        </p:txBody>
      </p:sp>
      <p:sp>
        <p:nvSpPr>
          <p:cNvPr id="5" name="Content Placeholder 4"/>
          <p:cNvSpPr>
            <a:spLocks noGrp="1"/>
          </p:cNvSpPr>
          <p:nvPr>
            <p:ph idx="1"/>
          </p:nvPr>
        </p:nvSpPr>
        <p:spPr/>
        <p:txBody>
          <a:bodyPr>
            <a:noAutofit/>
          </a:bodyPr>
          <a:lstStyle/>
          <a:p>
            <a:r>
              <a:rPr lang="en-US" sz="3200" dirty="0" smtClean="0"/>
              <a:t>Who created this message and why?</a:t>
            </a:r>
          </a:p>
          <a:p>
            <a:r>
              <a:rPr lang="en-US" sz="3200" dirty="0" smtClean="0"/>
              <a:t>What techniques are used to attract your attention?</a:t>
            </a:r>
          </a:p>
          <a:p>
            <a:r>
              <a:rPr lang="en-US" sz="3200" dirty="0" smtClean="0"/>
              <a:t>What lifestyles, values, and points of view are represented?</a:t>
            </a:r>
          </a:p>
          <a:p>
            <a:r>
              <a:rPr lang="en-US" sz="3200" dirty="0" smtClean="0"/>
              <a:t>How might different people understand this message differently?</a:t>
            </a:r>
          </a:p>
          <a:p>
            <a:r>
              <a:rPr lang="en-US" sz="3200" dirty="0" smtClean="0"/>
              <a:t>What is omitted from this message?</a:t>
            </a:r>
          </a:p>
          <a:p>
            <a:r>
              <a:rPr lang="en-US" sz="3200" dirty="0" smtClean="0"/>
              <a:t>Follow the Money!</a:t>
            </a:r>
            <a:endParaRPr lang="en-US" sz="32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Tools</a:t>
            </a:r>
            <a:endParaRPr lang="en-US" dirty="0"/>
          </a:p>
        </p:txBody>
      </p:sp>
      <p:sp>
        <p:nvSpPr>
          <p:cNvPr id="3" name="Content Placeholder 2"/>
          <p:cNvSpPr>
            <a:spLocks noGrp="1"/>
          </p:cNvSpPr>
          <p:nvPr>
            <p:ph idx="1"/>
          </p:nvPr>
        </p:nvSpPr>
        <p:spPr/>
        <p:txBody>
          <a:bodyPr>
            <a:normAutofit fontScale="85000" lnSpcReduction="20000"/>
          </a:bodyPr>
          <a:lstStyle/>
          <a:p>
            <a:r>
              <a:rPr lang="en-US" b="1" dirty="0" smtClean="0"/>
              <a:t>Media literate youth and adults are active consumers of media.</a:t>
            </a:r>
            <a:r>
              <a:rPr lang="en-US" dirty="0" smtClean="0"/>
              <a:t>   </a:t>
            </a:r>
            <a:br>
              <a:rPr lang="en-US" dirty="0" smtClean="0"/>
            </a:br>
            <a:r>
              <a:rPr lang="en-US" dirty="0" smtClean="0"/>
              <a:t>Many forms of media - like television - seek to create passive, impulsive consumers.  Media literacy helps people consume media with a critical eye, evaluating sources, intended purposes, persuasion techniques, and deeper meanings. </a:t>
            </a:r>
          </a:p>
          <a:p>
            <a:r>
              <a:rPr lang="en-US" b="1" dirty="0" smtClean="0"/>
              <a:t>We all create media. </a:t>
            </a:r>
            <a:r>
              <a:rPr lang="en-US" dirty="0" smtClean="0"/>
              <a:t/>
            </a:r>
            <a:br>
              <a:rPr lang="en-US" dirty="0" smtClean="0"/>
            </a:br>
            <a:r>
              <a:rPr lang="en-US" dirty="0" smtClean="0"/>
              <a:t>Maybe you don't have the skills and resources to make a blockbuster movie or publish a daily newspaper.  But just about anyone can make a poster or write a letter or sing a song.  And new technology has allowed millions of people to make media -- email, websites, videos, newsletters, and more -- easily and cheaply.  Creating your own media messages is an important part of media literacy. </a:t>
            </a:r>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Tools</a:t>
            </a:r>
            <a:endParaRPr lang="en-US" dirty="0"/>
          </a:p>
        </p:txBody>
      </p:sp>
      <p:sp>
        <p:nvSpPr>
          <p:cNvPr id="3" name="Content Placeholder 2"/>
          <p:cNvSpPr>
            <a:spLocks noGrp="1"/>
          </p:cNvSpPr>
          <p:nvPr>
            <p:ph idx="1"/>
          </p:nvPr>
        </p:nvSpPr>
        <p:spPr/>
        <p:txBody>
          <a:bodyPr>
            <a:normAutofit fontScale="77500" lnSpcReduction="20000"/>
          </a:bodyPr>
          <a:lstStyle/>
          <a:p>
            <a:r>
              <a:rPr lang="en-US" b="1" dirty="0" smtClean="0"/>
              <a:t>Our media system reflects the power dynamics in our society.  </a:t>
            </a:r>
            <a:r>
              <a:rPr lang="en-US" dirty="0" smtClean="0"/>
              <a:t> </a:t>
            </a:r>
            <a:br>
              <a:rPr lang="en-US" dirty="0" smtClean="0"/>
            </a:br>
            <a:r>
              <a:rPr lang="en-US" dirty="0" smtClean="0"/>
              <a:t>People and institutions with money, privilege and power can more easily create media messages and distribute them to large numbers of people.  The rest of us are often shut out of the media system, either misrepresented or completely ignored.</a:t>
            </a:r>
          </a:p>
          <a:p>
            <a:r>
              <a:rPr lang="en-US" b="1" dirty="0" smtClean="0"/>
              <a:t>Most media are controlled by commercial interests. </a:t>
            </a:r>
            <a:r>
              <a:rPr lang="en-US" dirty="0" smtClean="0"/>
              <a:t>  </a:t>
            </a:r>
            <a:br>
              <a:rPr lang="en-US" dirty="0" smtClean="0"/>
            </a:br>
            <a:r>
              <a:rPr lang="en-US" dirty="0" smtClean="0"/>
              <a:t>In the United States, the marketplace largely determines what we see on television, what we hear on the radio, what we read in newspapers or magazines.  As we use media, we should always be alert to the self-interest of corporate media makers.  Are they concerned about your health?  Do they care if you're smart or well-informed?  Are they interested in creating active participants in our society and culture, or merely passive consumers of their products and services? </a:t>
            </a:r>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Tools</a:t>
            </a:r>
            <a:endParaRPr lang="en-US" dirty="0"/>
          </a:p>
        </p:txBody>
      </p:sp>
      <p:sp>
        <p:nvSpPr>
          <p:cNvPr id="3" name="Content Placeholder 2"/>
          <p:cNvSpPr>
            <a:spLocks noGrp="1"/>
          </p:cNvSpPr>
          <p:nvPr>
            <p:ph idx="1"/>
          </p:nvPr>
        </p:nvSpPr>
        <p:spPr/>
        <p:txBody>
          <a:bodyPr>
            <a:normAutofit lnSpcReduction="10000"/>
          </a:bodyPr>
          <a:lstStyle/>
          <a:p>
            <a:r>
              <a:rPr lang="en-US" b="1" dirty="0" smtClean="0"/>
              <a:t>Media monopolies threaten democracy.</a:t>
            </a:r>
            <a:r>
              <a:rPr lang="en-US" dirty="0" smtClean="0"/>
              <a:t> </a:t>
            </a:r>
            <a:br>
              <a:rPr lang="en-US" dirty="0" smtClean="0"/>
            </a:br>
            <a:r>
              <a:rPr lang="en-US" dirty="0" smtClean="0"/>
              <a:t>In a democracy, we need access to information from a wide variety of sources, so we can make our own decisions.  When a few huge media corporations control that access, democracy is endangered.  </a:t>
            </a:r>
          </a:p>
          <a:p>
            <a:r>
              <a:rPr lang="en-US" b="1" dirty="0" smtClean="0"/>
              <a:t>Media reform is a justice issue.</a:t>
            </a:r>
            <a:r>
              <a:rPr lang="en-US" dirty="0" smtClean="0"/>
              <a:t> </a:t>
            </a:r>
            <a:br>
              <a:rPr lang="en-US" dirty="0" smtClean="0"/>
            </a:br>
            <a:r>
              <a:rPr lang="en-US" dirty="0" smtClean="0"/>
              <a:t>Our media system produces lots of negative, demeaning imagery. It renders many people invisible. It provides too little funding and too few outlets for people without money, privilege and power to tell their stories.   </a:t>
            </a:r>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Tools</a:t>
            </a:r>
            <a:endParaRPr lang="en-US" dirty="0"/>
          </a:p>
        </p:txBody>
      </p:sp>
      <p:sp>
        <p:nvSpPr>
          <p:cNvPr id="3" name="Content Placeholder 2"/>
          <p:cNvSpPr>
            <a:spLocks noGrp="1"/>
          </p:cNvSpPr>
          <p:nvPr>
            <p:ph idx="1"/>
          </p:nvPr>
        </p:nvSpPr>
        <p:spPr/>
        <p:txBody>
          <a:bodyPr>
            <a:normAutofit/>
          </a:bodyPr>
          <a:lstStyle/>
          <a:p>
            <a:r>
              <a:rPr lang="en-US" sz="2000" b="1" dirty="0" smtClean="0"/>
              <a:t>We can reform our media system.</a:t>
            </a:r>
            <a:r>
              <a:rPr lang="en-US" sz="2000" dirty="0" smtClean="0"/>
              <a:t> </a:t>
            </a:r>
            <a:br>
              <a:rPr lang="en-US" sz="2000" dirty="0" smtClean="0"/>
            </a:br>
            <a:r>
              <a:rPr lang="en-US" sz="2000" dirty="0" smtClean="0"/>
              <a:t>More and more people are realizing how important it is to have a media system that is open to new people and new perspectives, that elevates human values over commercial values, and that serves human needs in the 21st century. All over the world, people are taking action to reform our media system and create new alternatives. </a:t>
            </a:r>
          </a:p>
          <a:p>
            <a:r>
              <a:rPr lang="en-US" sz="2000" b="1" dirty="0" smtClean="0"/>
              <a:t>Media literate youth and adults are media activists.</a:t>
            </a:r>
            <a:r>
              <a:rPr lang="en-US" sz="2000" dirty="0" smtClean="0"/>
              <a:t>  </a:t>
            </a:r>
            <a:br>
              <a:rPr lang="en-US" sz="2000" dirty="0" smtClean="0"/>
            </a:br>
            <a:r>
              <a:rPr lang="en-US" sz="2000" dirty="0" smtClean="0"/>
              <a:t>As we learn how to access, analyze and interpret media messages, and as we create our own media, we recognize the limitations and problems of our current media system.  Media literacy is a great foundation for advocacy and activism for a better media system. </a:t>
            </a:r>
            <a:br>
              <a:rPr lang="en-US" sz="2000" dirty="0" smtClean="0"/>
            </a:br>
            <a:endParaRPr lang="en-US" sz="2000" dirty="0" smtClean="0"/>
          </a:p>
          <a:p>
            <a:pPr>
              <a:buNone/>
            </a:pPr>
            <a:r>
              <a:rPr lang="en-US" sz="2000" dirty="0" smtClean="0"/>
              <a:t>New Mexico Media Literacy Project</a:t>
            </a:r>
            <a:endParaRPr lang="en-US" sz="20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General Tools</a:t>
            </a:r>
            <a:endParaRPr lang="en-US" dirty="0"/>
          </a:p>
        </p:txBody>
      </p:sp>
      <p:sp>
        <p:nvSpPr>
          <p:cNvPr id="3" name="Content Placeholder 2"/>
          <p:cNvSpPr>
            <a:spLocks noGrp="1"/>
          </p:cNvSpPr>
          <p:nvPr>
            <p:ph idx="1"/>
          </p:nvPr>
        </p:nvSpPr>
        <p:spPr/>
        <p:txBody>
          <a:bodyPr>
            <a:normAutofit fontScale="85000" lnSpcReduction="10000"/>
          </a:bodyPr>
          <a:lstStyle/>
          <a:p>
            <a:r>
              <a:rPr lang="en-US" b="1" dirty="0" smtClean="0"/>
              <a:t>Media construct our culture.</a:t>
            </a:r>
            <a:r>
              <a:rPr lang="en-US" dirty="0" smtClean="0"/>
              <a:t/>
            </a:r>
            <a:br>
              <a:rPr lang="en-US" dirty="0" smtClean="0"/>
            </a:br>
            <a:r>
              <a:rPr lang="en-US" dirty="0" smtClean="0"/>
              <a:t>Our society and culture -- even our perception of reality -- is shaped by the information and images we receive via the media.  A few generations ago, our culture's storytellers were people -- family, friends, and others in our community.  For many people today, the most powerful storytellers are television, movies, pop music, video games and the Internet. </a:t>
            </a:r>
          </a:p>
          <a:p>
            <a:r>
              <a:rPr lang="en-US" b="1" dirty="0" smtClean="0"/>
              <a:t>Media messages affect our thoughts and actions.</a:t>
            </a:r>
            <a:r>
              <a:rPr lang="en-US" dirty="0" smtClean="0"/>
              <a:t> </a:t>
            </a:r>
            <a:br>
              <a:rPr lang="en-US" dirty="0" smtClean="0"/>
            </a:br>
            <a:r>
              <a:rPr lang="en-US" dirty="0" smtClean="0"/>
              <a:t>We don't like to admit it, but all of us are affected by advertising, news, movies, pop music, video games and other forms of media.  That's why media are such a powerful cultural force, and why the media industry is such big business.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Tools</a:t>
            </a:r>
            <a:endParaRPr lang="en-US" dirty="0"/>
          </a:p>
        </p:txBody>
      </p:sp>
      <p:sp>
        <p:nvSpPr>
          <p:cNvPr id="3" name="Content Placeholder 2"/>
          <p:cNvSpPr>
            <a:spLocks noGrp="1"/>
          </p:cNvSpPr>
          <p:nvPr>
            <p:ph idx="1"/>
          </p:nvPr>
        </p:nvSpPr>
        <p:spPr/>
        <p:txBody>
          <a:bodyPr>
            <a:normAutofit fontScale="85000" lnSpcReduction="10000"/>
          </a:bodyPr>
          <a:lstStyle/>
          <a:p>
            <a:r>
              <a:rPr lang="en-US" b="1" dirty="0" smtClean="0"/>
              <a:t>Media effects are subtle.</a:t>
            </a:r>
            <a:r>
              <a:rPr lang="en-US" dirty="0" smtClean="0"/>
              <a:t> </a:t>
            </a:r>
            <a:br>
              <a:rPr lang="en-US" dirty="0" smtClean="0"/>
            </a:br>
            <a:r>
              <a:rPr lang="en-US" dirty="0" smtClean="0"/>
              <a:t>Few people believe everything they see and hear in the media.  No one rushes out to the store immediately after seeing an </a:t>
            </a:r>
            <a:r>
              <a:rPr lang="en-US" dirty="0" err="1" smtClean="0"/>
              <a:t>ad.</a:t>
            </a:r>
            <a:r>
              <a:rPr lang="en-US" dirty="0" smtClean="0"/>
              <a:t>  Playing a violent video game won't automatically turn you into a murderer.  The effects of media are more subtle than this, but because we are so immersed in the media environment, the effects are still significant. </a:t>
            </a:r>
          </a:p>
          <a:p>
            <a:r>
              <a:rPr lang="en-US" b="1" dirty="0" smtClean="0"/>
              <a:t>Media effects are complex.</a:t>
            </a:r>
            <a:r>
              <a:rPr lang="en-US" dirty="0" smtClean="0"/>
              <a:t> </a:t>
            </a:r>
            <a:br>
              <a:rPr lang="en-US" dirty="0" smtClean="0"/>
            </a:br>
            <a:r>
              <a:rPr lang="en-US" dirty="0" smtClean="0"/>
              <a:t>Media messages directly influence us as individuals, but they also affect our families and friends, our communities and our society.  So some media effects are indirect.  We must consider both direct and indirect effects to understand media's true influence.  </a:t>
            </a:r>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Tools</a:t>
            </a:r>
            <a:endParaRPr lang="en-US" dirty="0"/>
          </a:p>
        </p:txBody>
      </p:sp>
      <p:sp>
        <p:nvSpPr>
          <p:cNvPr id="3" name="Content Placeholder 2"/>
          <p:cNvSpPr>
            <a:spLocks noGrp="1"/>
          </p:cNvSpPr>
          <p:nvPr>
            <p:ph idx="1"/>
          </p:nvPr>
        </p:nvSpPr>
        <p:spPr/>
        <p:txBody>
          <a:bodyPr>
            <a:normAutofit fontScale="77500" lnSpcReduction="20000"/>
          </a:bodyPr>
          <a:lstStyle/>
          <a:p>
            <a:r>
              <a:rPr lang="en-US" b="1" dirty="0" smtClean="0"/>
              <a:t>Media use "the language of persuasion".</a:t>
            </a:r>
            <a:r>
              <a:rPr lang="en-US" dirty="0" smtClean="0"/>
              <a:t>  </a:t>
            </a:r>
            <a:br>
              <a:rPr lang="en-US" dirty="0" smtClean="0"/>
            </a:br>
            <a:r>
              <a:rPr lang="en-US" dirty="0" smtClean="0"/>
              <a:t>All media messages try to persuade us to believe or do something.  News, documentary films and nonfiction books all claim to be telling the truth.  Advertising tries to get us to buy products.  Novels and TV dramas go to great lengths to appear realistic.  To do this, they use specific techniques (like flattery, repetition, fear and humor) we call "the language of persuasion." </a:t>
            </a:r>
          </a:p>
          <a:p>
            <a:r>
              <a:rPr lang="en-US" b="1" dirty="0" smtClean="0"/>
              <a:t>Media construct fantasy worlds.</a:t>
            </a:r>
            <a:r>
              <a:rPr lang="en-US" dirty="0" smtClean="0"/>
              <a:t> </a:t>
            </a:r>
            <a:br>
              <a:rPr lang="en-US" dirty="0" smtClean="0"/>
            </a:br>
            <a:r>
              <a:rPr lang="en-US" dirty="0" smtClean="0"/>
              <a:t>While fantasy can be pleasurable and entertaining, it can also be harmful.  Movies, TV shows and pop songs sometimes inspire people to do things that are unwise, anti-social or even dangerous.  At other times, media can inspire our imagination. Advertising constructs a fantasy world where all problems can be solved with a purchase. Media literacy helps people to recognize fantasy and constructively integrate it with reality.  </a:t>
            </a:r>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Tools</a:t>
            </a:r>
            <a:endParaRPr lang="en-US" dirty="0"/>
          </a:p>
        </p:txBody>
      </p:sp>
      <p:sp>
        <p:nvSpPr>
          <p:cNvPr id="3" name="Content Placeholder 2"/>
          <p:cNvSpPr>
            <a:spLocks noGrp="1"/>
          </p:cNvSpPr>
          <p:nvPr>
            <p:ph idx="1"/>
          </p:nvPr>
        </p:nvSpPr>
        <p:spPr/>
        <p:txBody>
          <a:bodyPr>
            <a:normAutofit fontScale="92500" lnSpcReduction="10000"/>
          </a:bodyPr>
          <a:lstStyle/>
          <a:p>
            <a:r>
              <a:rPr lang="en-US" b="1" dirty="0" smtClean="0"/>
              <a:t>No one tells the whole story.</a:t>
            </a:r>
            <a:r>
              <a:rPr lang="en-US" dirty="0" smtClean="0"/>
              <a:t> </a:t>
            </a:r>
            <a:br>
              <a:rPr lang="en-US" dirty="0" smtClean="0"/>
            </a:br>
            <a:r>
              <a:rPr lang="en-US" dirty="0" smtClean="0"/>
              <a:t>Every media maker has a point of view.  Every good story highlights some information and leaves out the rest.  Often, the effect of a media message comes not only from what is said, but from what part of the story is not told. </a:t>
            </a:r>
          </a:p>
          <a:p>
            <a:r>
              <a:rPr lang="en-US" b="1" dirty="0" smtClean="0"/>
              <a:t>Media messages contain "texts" and "subtexts".</a:t>
            </a:r>
            <a:r>
              <a:rPr lang="en-US" dirty="0" smtClean="0"/>
              <a:t/>
            </a:r>
            <a:br>
              <a:rPr lang="en-US" dirty="0" smtClean="0"/>
            </a:br>
            <a:r>
              <a:rPr lang="en-US" dirty="0" smtClean="0"/>
              <a:t>The text is the actual words, pictures and/or sounds in a media message.  The subtext is the meaning of the message.  Example: The text of a magazine ad for McDonald's may include a picture of a happy family, an ad slogan, and the McDonald's logo.  The subtext may be: I'll be happy if I eat at McDonald's.  </a:t>
            </a:r>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Tools</a:t>
            </a:r>
            <a:endParaRPr lang="en-US" dirty="0"/>
          </a:p>
        </p:txBody>
      </p:sp>
      <p:sp>
        <p:nvSpPr>
          <p:cNvPr id="3" name="Content Placeholder 2"/>
          <p:cNvSpPr>
            <a:spLocks noGrp="1"/>
          </p:cNvSpPr>
          <p:nvPr>
            <p:ph idx="1"/>
          </p:nvPr>
        </p:nvSpPr>
        <p:spPr/>
        <p:txBody>
          <a:bodyPr>
            <a:normAutofit fontScale="85000" lnSpcReduction="20000"/>
          </a:bodyPr>
          <a:lstStyle/>
          <a:p>
            <a:r>
              <a:rPr lang="en-US" b="1" dirty="0" smtClean="0"/>
              <a:t>Individuals construct their own meanings from media. </a:t>
            </a:r>
            <a:r>
              <a:rPr lang="en-US" dirty="0" smtClean="0"/>
              <a:t>  </a:t>
            </a:r>
            <a:br>
              <a:rPr lang="en-US" dirty="0" smtClean="0"/>
            </a:br>
            <a:r>
              <a:rPr lang="en-US" dirty="0" smtClean="0"/>
              <a:t>Although media makers attempt to convey specific messages, people receive and interpret them differently, based on their own prior knowledge and experience, their values and their beliefs.  This means that people can create different subtexts from the same piece of media.  All meanings and interpretations are valid and should be respected.  </a:t>
            </a:r>
          </a:p>
          <a:p>
            <a:r>
              <a:rPr lang="en-US" b="1" dirty="0" smtClean="0"/>
              <a:t>Media convey ideological and value messages. </a:t>
            </a:r>
            <a:r>
              <a:rPr lang="en-US" dirty="0" smtClean="0"/>
              <a:t>  </a:t>
            </a:r>
            <a:br>
              <a:rPr lang="en-US" dirty="0" smtClean="0"/>
            </a:br>
            <a:r>
              <a:rPr lang="en-US" dirty="0" smtClean="0"/>
              <a:t>Ideology and values are usually conveyed in the subtext.  Two examples: News reports, besides covering an issue or event, often reinforce assumptions about power and authority.  Advertisements, besides selling particular products, almost always promote the values of a consumer society.  </a:t>
            </a:r>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Tools</a:t>
            </a:r>
            <a:endParaRPr lang="en-US" dirty="0"/>
          </a:p>
        </p:txBody>
      </p:sp>
      <p:sp>
        <p:nvSpPr>
          <p:cNvPr id="3" name="Content Placeholder 2"/>
          <p:cNvSpPr>
            <a:spLocks noGrp="1"/>
          </p:cNvSpPr>
          <p:nvPr>
            <p:ph idx="1"/>
          </p:nvPr>
        </p:nvSpPr>
        <p:spPr/>
        <p:txBody>
          <a:bodyPr>
            <a:normAutofit fontScale="77500" lnSpcReduction="20000"/>
          </a:bodyPr>
          <a:lstStyle/>
          <a:p>
            <a:r>
              <a:rPr lang="en-US" b="1" dirty="0" smtClean="0"/>
              <a:t>The human brain processes images differently than words. </a:t>
            </a:r>
            <a:r>
              <a:rPr lang="en-US" dirty="0" smtClean="0"/>
              <a:t>  </a:t>
            </a:r>
            <a:br>
              <a:rPr lang="en-US" dirty="0" smtClean="0"/>
            </a:br>
            <a:r>
              <a:rPr lang="en-US" dirty="0" smtClean="0"/>
              <a:t>Images are processed in the so-called "reptilian" part of the brain, where strong emotions and instincts are also located.  Written and spoken language is processed in the cerebral cortex, where reason lies.  Is it any wonder that a TV commercial is more powerful than a newspaper ad?  </a:t>
            </a:r>
          </a:p>
          <a:p>
            <a:r>
              <a:rPr lang="en-US" b="1" dirty="0" smtClean="0"/>
              <a:t>We process time-based media differently than static media.</a:t>
            </a:r>
            <a:r>
              <a:rPr lang="en-US" dirty="0" smtClean="0"/>
              <a:t> </a:t>
            </a:r>
            <a:br>
              <a:rPr lang="en-US" dirty="0" smtClean="0"/>
            </a:br>
            <a:r>
              <a:rPr lang="en-US" dirty="0" smtClean="0"/>
              <a:t>The information and images in TV shows, movies, video games and music often bypasses the analytic brain and triggers emotions and memory in the unconscious and reactive parts of the brain.  Only a small proportion surfaces in consciousness.  When we read a newspaper, magazine, or book -- or text on a website -- we have the opportunity to stop and think, re-read something, and integrate the information rationally.  </a:t>
            </a:r>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Tools</a:t>
            </a:r>
            <a:endParaRPr lang="en-US" dirty="0"/>
          </a:p>
        </p:txBody>
      </p:sp>
      <p:sp>
        <p:nvSpPr>
          <p:cNvPr id="3" name="Content Placeholder 2"/>
          <p:cNvSpPr>
            <a:spLocks noGrp="1"/>
          </p:cNvSpPr>
          <p:nvPr>
            <p:ph idx="1"/>
          </p:nvPr>
        </p:nvSpPr>
        <p:spPr/>
        <p:txBody>
          <a:bodyPr>
            <a:normAutofit fontScale="85000" lnSpcReduction="10000"/>
          </a:bodyPr>
          <a:lstStyle/>
          <a:p>
            <a:r>
              <a:rPr lang="en-US" b="1" dirty="0" smtClean="0"/>
              <a:t>Media are most powerful when they operate on an emotional level. </a:t>
            </a:r>
            <a:r>
              <a:rPr lang="en-US" dirty="0" smtClean="0"/>
              <a:t>  </a:t>
            </a:r>
            <a:br>
              <a:rPr lang="en-US" dirty="0" smtClean="0"/>
            </a:br>
            <a:r>
              <a:rPr lang="en-US" dirty="0" smtClean="0"/>
              <a:t>Most fiction seeks to engage our hearts as well as our minds.  Advertisements take this further, and seek to transfer feelings from an emotionally-charged symbol (family, sex, the flag) to a product.  </a:t>
            </a:r>
          </a:p>
          <a:p>
            <a:r>
              <a:rPr lang="en-US" b="1" dirty="0" smtClean="0"/>
              <a:t>Media messages can be manipulated to enhance emotional impact.</a:t>
            </a:r>
            <a:r>
              <a:rPr lang="en-US" dirty="0" smtClean="0"/>
              <a:t> </a:t>
            </a:r>
            <a:br>
              <a:rPr lang="en-US" dirty="0" smtClean="0"/>
            </a:br>
            <a:r>
              <a:rPr lang="en-US" dirty="0" smtClean="0"/>
              <a:t>Movies and TV shows use a variety of filmic techniques (like camera angles, framing, reaction shots, quick cuts, special effects, lighting tricks, music and sound effects) to reinforce the messages in the script.  Dramatic graphic design can do the same for magazine ads or websites. </a:t>
            </a:r>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Tools</a:t>
            </a:r>
            <a:endParaRPr lang="en-US" dirty="0"/>
          </a:p>
        </p:txBody>
      </p:sp>
      <p:sp>
        <p:nvSpPr>
          <p:cNvPr id="3" name="Content Placeholder 2"/>
          <p:cNvSpPr>
            <a:spLocks noGrp="1"/>
          </p:cNvSpPr>
          <p:nvPr>
            <p:ph idx="1"/>
          </p:nvPr>
        </p:nvSpPr>
        <p:spPr/>
        <p:txBody>
          <a:bodyPr>
            <a:normAutofit fontScale="85000" lnSpcReduction="10000"/>
          </a:bodyPr>
          <a:lstStyle/>
          <a:p>
            <a:r>
              <a:rPr lang="en-US" b="1" dirty="0" smtClean="0"/>
              <a:t>Media messages reflect the values and viewpoints of media makers.</a:t>
            </a:r>
            <a:r>
              <a:rPr lang="en-US" dirty="0" smtClean="0"/>
              <a:t> </a:t>
            </a:r>
            <a:br>
              <a:rPr lang="en-US" dirty="0" smtClean="0"/>
            </a:br>
            <a:r>
              <a:rPr lang="en-US" dirty="0" smtClean="0"/>
              <a:t>Everyone has a point of view.  Our values and viewpoints influence our choice of words, sounds and images we use to communicate through media.  This is true for all media makers, from a preschooler's crayon drawing to a media conglomerate's TV news broadcast. </a:t>
            </a:r>
          </a:p>
          <a:p>
            <a:r>
              <a:rPr lang="en-US" b="1" dirty="0" smtClean="0"/>
              <a:t>Media messages can be decoded.</a:t>
            </a:r>
            <a:r>
              <a:rPr lang="en-US" dirty="0" smtClean="0"/>
              <a:t>   </a:t>
            </a:r>
            <a:br>
              <a:rPr lang="en-US" dirty="0" smtClean="0"/>
            </a:br>
            <a:r>
              <a:rPr lang="en-US" dirty="0" smtClean="0"/>
              <a:t>By "deconstructing" media, we can figure out who created the message, and why.  We can identify the techniques of persuasion being used and recognize how media makers are trying to influence us.  We notice what parts of the story are not being told, and how we can become better informed.  </a:t>
            </a:r>
          </a:p>
          <a:p>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1123</TotalTime>
  <Words>176</Words>
  <Application>Microsoft Office PowerPoint</Application>
  <PresentationFormat>On-screen Show (4:3)</PresentationFormat>
  <Paragraphs>44</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Opulent</vt:lpstr>
      <vt:lpstr>Literacy for the 21st Century</vt:lpstr>
      <vt:lpstr>General Tools</vt:lpstr>
      <vt:lpstr>General Tools</vt:lpstr>
      <vt:lpstr>General Tools</vt:lpstr>
      <vt:lpstr>General Tools</vt:lpstr>
      <vt:lpstr>General Tools</vt:lpstr>
      <vt:lpstr>General Tools</vt:lpstr>
      <vt:lpstr>General Tools</vt:lpstr>
      <vt:lpstr>General Tools</vt:lpstr>
      <vt:lpstr>General Tools</vt:lpstr>
      <vt:lpstr>General Tools</vt:lpstr>
      <vt:lpstr>General Tools</vt:lpstr>
      <vt:lpstr>General Tools</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Literacy for the 21st Century</dc:title>
  <dc:creator> </dc:creator>
  <cp:lastModifiedBy> </cp:lastModifiedBy>
  <cp:revision>113</cp:revision>
  <dcterms:created xsi:type="dcterms:W3CDTF">2008-01-28T17:56:43Z</dcterms:created>
  <dcterms:modified xsi:type="dcterms:W3CDTF">2008-01-29T12:39:46Z</dcterms:modified>
</cp:coreProperties>
</file>